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FF9FC-E50A-284A-B6D3-A98B915EB5E3}" type="datetimeFigureOut">
              <a:rPr lang="en-US" smtClean="0"/>
              <a:t>4/30/20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DB8339-9F20-F846-BD58-081E4EDC432D}" type="slidenum">
              <a:rPr lang="en-US" smtClean="0"/>
              <a:t>‹#›</a:t>
            </a:fld>
            <a:endParaRPr lang="en-US"/>
          </a:p>
        </p:txBody>
      </p:sp>
    </p:spTree>
    <p:extLst>
      <p:ext uri="{BB962C8B-B14F-4D97-AF65-F5344CB8AC3E}">
        <p14:creationId xmlns:p14="http://schemas.microsoft.com/office/powerpoint/2010/main" val="4049068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DB8339-9F20-F846-BD58-081E4EDC432D}" type="slidenum">
              <a:rPr lang="en-US" smtClean="0"/>
              <a:t>6</a:t>
            </a:fld>
            <a:endParaRPr lang="en-US"/>
          </a:p>
        </p:txBody>
      </p:sp>
    </p:spTree>
    <p:extLst>
      <p:ext uri="{BB962C8B-B14F-4D97-AF65-F5344CB8AC3E}">
        <p14:creationId xmlns:p14="http://schemas.microsoft.com/office/powerpoint/2010/main" val="1001687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4EED1-93E6-0940-A544-B14F57D573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EBD597-6CBB-7445-8BEE-94B770E4A0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B07DBD-762C-AB42-A6AC-77C6D73FBFC7}"/>
              </a:ext>
            </a:extLst>
          </p:cNvPr>
          <p:cNvSpPr>
            <a:spLocks noGrp="1"/>
          </p:cNvSpPr>
          <p:nvPr>
            <p:ph type="dt" sz="half" idx="10"/>
          </p:nvPr>
        </p:nvSpPr>
        <p:spPr/>
        <p:txBody>
          <a:bodyPr/>
          <a:lstStyle/>
          <a:p>
            <a:fld id="{2DF5FB23-05A3-BE4A-A733-56698E53B7E3}" type="datetimeFigureOut">
              <a:rPr lang="en-US" smtClean="0"/>
              <a:t>4/30/20</a:t>
            </a:fld>
            <a:endParaRPr lang="en-US"/>
          </a:p>
        </p:txBody>
      </p:sp>
      <p:sp>
        <p:nvSpPr>
          <p:cNvPr id="5" name="Footer Placeholder 4">
            <a:extLst>
              <a:ext uri="{FF2B5EF4-FFF2-40B4-BE49-F238E27FC236}">
                <a16:creationId xmlns:a16="http://schemas.microsoft.com/office/drawing/2014/main" id="{7E174ECA-6B93-ED4A-8D01-CE2C349C5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6DDF8F-245D-0948-A5C9-70AF6E5291A7}"/>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4126473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F4E38-3083-FF49-B155-0F57607D11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69B02C-80D8-1642-AD78-ED4B5D2FAA4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92C788-2E06-8549-B799-81FEEB1BE80C}"/>
              </a:ext>
            </a:extLst>
          </p:cNvPr>
          <p:cNvSpPr>
            <a:spLocks noGrp="1"/>
          </p:cNvSpPr>
          <p:nvPr>
            <p:ph type="dt" sz="half" idx="10"/>
          </p:nvPr>
        </p:nvSpPr>
        <p:spPr/>
        <p:txBody>
          <a:bodyPr/>
          <a:lstStyle/>
          <a:p>
            <a:fld id="{2DF5FB23-05A3-BE4A-A733-56698E53B7E3}" type="datetimeFigureOut">
              <a:rPr lang="en-US" smtClean="0"/>
              <a:t>4/30/20</a:t>
            </a:fld>
            <a:endParaRPr lang="en-US"/>
          </a:p>
        </p:txBody>
      </p:sp>
      <p:sp>
        <p:nvSpPr>
          <p:cNvPr id="5" name="Footer Placeholder 4">
            <a:extLst>
              <a:ext uri="{FF2B5EF4-FFF2-40B4-BE49-F238E27FC236}">
                <a16:creationId xmlns:a16="http://schemas.microsoft.com/office/drawing/2014/main" id="{A30A8FAC-89B5-D84A-A9D7-85491FAC99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BE2147-22AA-DE40-8764-F21C0EFDBA08}"/>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7441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BE3B20-5B15-0940-9B17-C52D91B117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60FAB0-9A77-564E-96DB-9BAA2E4616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57C154-BE6C-6D4C-9221-A48C17714D93}"/>
              </a:ext>
            </a:extLst>
          </p:cNvPr>
          <p:cNvSpPr>
            <a:spLocks noGrp="1"/>
          </p:cNvSpPr>
          <p:nvPr>
            <p:ph type="dt" sz="half" idx="10"/>
          </p:nvPr>
        </p:nvSpPr>
        <p:spPr/>
        <p:txBody>
          <a:bodyPr/>
          <a:lstStyle/>
          <a:p>
            <a:fld id="{2DF5FB23-05A3-BE4A-A733-56698E53B7E3}" type="datetimeFigureOut">
              <a:rPr lang="en-US" smtClean="0"/>
              <a:t>4/30/20</a:t>
            </a:fld>
            <a:endParaRPr lang="en-US"/>
          </a:p>
        </p:txBody>
      </p:sp>
      <p:sp>
        <p:nvSpPr>
          <p:cNvPr id="5" name="Footer Placeholder 4">
            <a:extLst>
              <a:ext uri="{FF2B5EF4-FFF2-40B4-BE49-F238E27FC236}">
                <a16:creationId xmlns:a16="http://schemas.microsoft.com/office/drawing/2014/main" id="{FC7CC8F3-2F49-ED46-84AF-FA5AC5132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DF8B5-4437-654F-B6DA-67DCA531B132}"/>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305617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63522-D528-3A4C-BAA3-1C2E39D57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31F506-D1F0-E44F-9A79-64640320F2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206EDD-204C-0D48-88E3-6142C94B4956}"/>
              </a:ext>
            </a:extLst>
          </p:cNvPr>
          <p:cNvSpPr>
            <a:spLocks noGrp="1"/>
          </p:cNvSpPr>
          <p:nvPr>
            <p:ph type="dt" sz="half" idx="10"/>
          </p:nvPr>
        </p:nvSpPr>
        <p:spPr/>
        <p:txBody>
          <a:bodyPr/>
          <a:lstStyle/>
          <a:p>
            <a:fld id="{2DF5FB23-05A3-BE4A-A733-56698E53B7E3}" type="datetimeFigureOut">
              <a:rPr lang="en-US" smtClean="0"/>
              <a:t>4/30/20</a:t>
            </a:fld>
            <a:endParaRPr lang="en-US"/>
          </a:p>
        </p:txBody>
      </p:sp>
      <p:sp>
        <p:nvSpPr>
          <p:cNvPr id="5" name="Footer Placeholder 4">
            <a:extLst>
              <a:ext uri="{FF2B5EF4-FFF2-40B4-BE49-F238E27FC236}">
                <a16:creationId xmlns:a16="http://schemas.microsoft.com/office/drawing/2014/main" id="{2EF30560-77CB-0C48-A495-57A0C47153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D8151-4CDD-754E-9FEF-A851C732F4B7}"/>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395539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8D96A-7BE1-5B45-84B2-3214419C0B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135F6B-DF4B-144E-950A-446F1595E8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509071A-0FB1-9242-BBB0-AEAC7D52C210}"/>
              </a:ext>
            </a:extLst>
          </p:cNvPr>
          <p:cNvSpPr>
            <a:spLocks noGrp="1"/>
          </p:cNvSpPr>
          <p:nvPr>
            <p:ph type="dt" sz="half" idx="10"/>
          </p:nvPr>
        </p:nvSpPr>
        <p:spPr/>
        <p:txBody>
          <a:bodyPr/>
          <a:lstStyle/>
          <a:p>
            <a:fld id="{2DF5FB23-05A3-BE4A-A733-56698E53B7E3}" type="datetimeFigureOut">
              <a:rPr lang="en-US" smtClean="0"/>
              <a:t>4/30/20</a:t>
            </a:fld>
            <a:endParaRPr lang="en-US"/>
          </a:p>
        </p:txBody>
      </p:sp>
      <p:sp>
        <p:nvSpPr>
          <p:cNvPr id="5" name="Footer Placeholder 4">
            <a:extLst>
              <a:ext uri="{FF2B5EF4-FFF2-40B4-BE49-F238E27FC236}">
                <a16:creationId xmlns:a16="http://schemas.microsoft.com/office/drawing/2014/main" id="{B117A9F1-0E66-5C43-BB47-9874964B18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B3699B-8118-6A48-B0AD-A9F8AA9E3E59}"/>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88817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E0806-F73D-9B4D-84F7-2B32B3DF53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25FC3C-719A-CB4F-A869-737B420C2C4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D73A79-F6D1-ED40-9FFF-E9B6A628371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47E24-B3D2-6B49-A82D-44A5C2BBBBCF}"/>
              </a:ext>
            </a:extLst>
          </p:cNvPr>
          <p:cNvSpPr>
            <a:spLocks noGrp="1"/>
          </p:cNvSpPr>
          <p:nvPr>
            <p:ph type="dt" sz="half" idx="10"/>
          </p:nvPr>
        </p:nvSpPr>
        <p:spPr/>
        <p:txBody>
          <a:bodyPr/>
          <a:lstStyle/>
          <a:p>
            <a:fld id="{2DF5FB23-05A3-BE4A-A733-56698E53B7E3}" type="datetimeFigureOut">
              <a:rPr lang="en-US" smtClean="0"/>
              <a:t>4/30/20</a:t>
            </a:fld>
            <a:endParaRPr lang="en-US"/>
          </a:p>
        </p:txBody>
      </p:sp>
      <p:sp>
        <p:nvSpPr>
          <p:cNvPr id="6" name="Footer Placeholder 5">
            <a:extLst>
              <a:ext uri="{FF2B5EF4-FFF2-40B4-BE49-F238E27FC236}">
                <a16:creationId xmlns:a16="http://schemas.microsoft.com/office/drawing/2014/main" id="{32F8D93F-B75F-7C4E-984F-1B5171541A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6EA324-0595-194B-A904-E77B237360F5}"/>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907387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4E91A-EF65-A941-827E-F5269EDC05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228E5D-FADB-2C46-AEE7-EA68F4097A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2A5F072-92A3-6245-ABB5-F2E4D79EFD3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B63D04-5647-1F42-A2CB-029466E427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90C4396-4C32-5849-81D5-C1C0A7636C7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758713-9CA2-544D-96FD-A8D6C31D206A}"/>
              </a:ext>
            </a:extLst>
          </p:cNvPr>
          <p:cNvSpPr>
            <a:spLocks noGrp="1"/>
          </p:cNvSpPr>
          <p:nvPr>
            <p:ph type="dt" sz="half" idx="10"/>
          </p:nvPr>
        </p:nvSpPr>
        <p:spPr/>
        <p:txBody>
          <a:bodyPr/>
          <a:lstStyle/>
          <a:p>
            <a:fld id="{2DF5FB23-05A3-BE4A-A733-56698E53B7E3}" type="datetimeFigureOut">
              <a:rPr lang="en-US" smtClean="0"/>
              <a:t>4/30/20</a:t>
            </a:fld>
            <a:endParaRPr lang="en-US"/>
          </a:p>
        </p:txBody>
      </p:sp>
      <p:sp>
        <p:nvSpPr>
          <p:cNvPr id="8" name="Footer Placeholder 7">
            <a:extLst>
              <a:ext uri="{FF2B5EF4-FFF2-40B4-BE49-F238E27FC236}">
                <a16:creationId xmlns:a16="http://schemas.microsoft.com/office/drawing/2014/main" id="{F659E62F-C8EE-CA4E-A03C-6DCD3B2A04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3B055F-9992-0B44-8E34-74424509946E}"/>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389521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FD03-4F7F-D848-B912-003384F295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5A1F4A-253B-A142-9ED6-64A2AB01F4C7}"/>
              </a:ext>
            </a:extLst>
          </p:cNvPr>
          <p:cNvSpPr>
            <a:spLocks noGrp="1"/>
          </p:cNvSpPr>
          <p:nvPr>
            <p:ph type="dt" sz="half" idx="10"/>
          </p:nvPr>
        </p:nvSpPr>
        <p:spPr/>
        <p:txBody>
          <a:bodyPr/>
          <a:lstStyle/>
          <a:p>
            <a:fld id="{2DF5FB23-05A3-BE4A-A733-56698E53B7E3}" type="datetimeFigureOut">
              <a:rPr lang="en-US" smtClean="0"/>
              <a:t>4/30/20</a:t>
            </a:fld>
            <a:endParaRPr lang="en-US"/>
          </a:p>
        </p:txBody>
      </p:sp>
      <p:sp>
        <p:nvSpPr>
          <p:cNvPr id="4" name="Footer Placeholder 3">
            <a:extLst>
              <a:ext uri="{FF2B5EF4-FFF2-40B4-BE49-F238E27FC236}">
                <a16:creationId xmlns:a16="http://schemas.microsoft.com/office/drawing/2014/main" id="{3F1BF56A-20B4-2F4B-ADA5-A3B8BD2B35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764F36-2E86-124B-BAF4-CBDDDB51AE2B}"/>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271103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C9C34B-6D3D-1641-925F-69975D523676}"/>
              </a:ext>
            </a:extLst>
          </p:cNvPr>
          <p:cNvSpPr>
            <a:spLocks noGrp="1"/>
          </p:cNvSpPr>
          <p:nvPr>
            <p:ph type="dt" sz="half" idx="10"/>
          </p:nvPr>
        </p:nvSpPr>
        <p:spPr/>
        <p:txBody>
          <a:bodyPr/>
          <a:lstStyle/>
          <a:p>
            <a:fld id="{2DF5FB23-05A3-BE4A-A733-56698E53B7E3}" type="datetimeFigureOut">
              <a:rPr lang="en-US" smtClean="0"/>
              <a:t>4/30/20</a:t>
            </a:fld>
            <a:endParaRPr lang="en-US"/>
          </a:p>
        </p:txBody>
      </p:sp>
      <p:sp>
        <p:nvSpPr>
          <p:cNvPr id="3" name="Footer Placeholder 2">
            <a:extLst>
              <a:ext uri="{FF2B5EF4-FFF2-40B4-BE49-F238E27FC236}">
                <a16:creationId xmlns:a16="http://schemas.microsoft.com/office/drawing/2014/main" id="{90D64288-7E8A-C447-B9D6-6BF4F61D85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F70322-5650-AE47-B4A3-2EA8FE46A9BA}"/>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0889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F3922-B694-E842-86E6-8C279279C7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1C57DC-0984-7148-8CCD-271F0B6D97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27F256-AEC4-3E47-B472-8DFD74A7DA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3A41B5-E3CA-0640-B541-005D4FC05B52}"/>
              </a:ext>
            </a:extLst>
          </p:cNvPr>
          <p:cNvSpPr>
            <a:spLocks noGrp="1"/>
          </p:cNvSpPr>
          <p:nvPr>
            <p:ph type="dt" sz="half" idx="10"/>
          </p:nvPr>
        </p:nvSpPr>
        <p:spPr/>
        <p:txBody>
          <a:bodyPr/>
          <a:lstStyle/>
          <a:p>
            <a:fld id="{2DF5FB23-05A3-BE4A-A733-56698E53B7E3}" type="datetimeFigureOut">
              <a:rPr lang="en-US" smtClean="0"/>
              <a:t>4/30/20</a:t>
            </a:fld>
            <a:endParaRPr lang="en-US"/>
          </a:p>
        </p:txBody>
      </p:sp>
      <p:sp>
        <p:nvSpPr>
          <p:cNvPr id="6" name="Footer Placeholder 5">
            <a:extLst>
              <a:ext uri="{FF2B5EF4-FFF2-40B4-BE49-F238E27FC236}">
                <a16:creationId xmlns:a16="http://schemas.microsoft.com/office/drawing/2014/main" id="{49CC8A55-E92E-364E-8D8B-7583881F0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892472-BB42-C845-9E02-6BC7843C2DB9}"/>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925946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DB002-1448-6843-B1C3-23EDF4BFD2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DD98FE-0A0C-1A47-A1AB-975A3E161D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9C8CA3-A038-7740-87C2-D00043EE73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B5E7D2A-B98E-B643-82E9-D641F607523F}"/>
              </a:ext>
            </a:extLst>
          </p:cNvPr>
          <p:cNvSpPr>
            <a:spLocks noGrp="1"/>
          </p:cNvSpPr>
          <p:nvPr>
            <p:ph type="dt" sz="half" idx="10"/>
          </p:nvPr>
        </p:nvSpPr>
        <p:spPr/>
        <p:txBody>
          <a:bodyPr/>
          <a:lstStyle/>
          <a:p>
            <a:fld id="{2DF5FB23-05A3-BE4A-A733-56698E53B7E3}" type="datetimeFigureOut">
              <a:rPr lang="en-US" smtClean="0"/>
              <a:t>4/30/20</a:t>
            </a:fld>
            <a:endParaRPr lang="en-US"/>
          </a:p>
        </p:txBody>
      </p:sp>
      <p:sp>
        <p:nvSpPr>
          <p:cNvPr id="6" name="Footer Placeholder 5">
            <a:extLst>
              <a:ext uri="{FF2B5EF4-FFF2-40B4-BE49-F238E27FC236}">
                <a16:creationId xmlns:a16="http://schemas.microsoft.com/office/drawing/2014/main" id="{B5C1E5D7-FDE3-0647-A016-DB0F22E9AB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764866-6F9A-0646-AB05-4FDC49EB8258}"/>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632717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DE84E8-86A9-4D49-AC11-06B1A2A123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3F83B1-FE81-864B-999D-0C4B139FF4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6E6C2E-FDBB-794D-B9D6-E39C1535E2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5FB23-05A3-BE4A-A733-56698E53B7E3}" type="datetimeFigureOut">
              <a:rPr lang="en-US" smtClean="0"/>
              <a:t>4/30/20</a:t>
            </a:fld>
            <a:endParaRPr lang="en-US"/>
          </a:p>
        </p:txBody>
      </p:sp>
      <p:sp>
        <p:nvSpPr>
          <p:cNvPr id="5" name="Footer Placeholder 4">
            <a:extLst>
              <a:ext uri="{FF2B5EF4-FFF2-40B4-BE49-F238E27FC236}">
                <a16:creationId xmlns:a16="http://schemas.microsoft.com/office/drawing/2014/main" id="{EB23DB18-EB22-8543-BD26-60FAAE847C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FCD992-B2D0-E74E-9FBC-D8101EABE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C407D1-74DF-BB46-BD69-CE2844035DD1}" type="slidenum">
              <a:rPr lang="en-US" smtClean="0"/>
              <a:t>‹#›</a:t>
            </a:fld>
            <a:endParaRPr lang="en-US"/>
          </a:p>
        </p:txBody>
      </p:sp>
    </p:spTree>
    <p:extLst>
      <p:ext uri="{BB962C8B-B14F-4D97-AF65-F5344CB8AC3E}">
        <p14:creationId xmlns:p14="http://schemas.microsoft.com/office/powerpoint/2010/main" val="1839007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E45581-16E0-D744-8864-1AD825D5D11A}"/>
              </a:ext>
            </a:extLst>
          </p:cNvPr>
          <p:cNvSpPr txBox="1"/>
          <p:nvPr/>
        </p:nvSpPr>
        <p:spPr>
          <a:xfrm>
            <a:off x="2476454" y="2401967"/>
            <a:ext cx="7239098" cy="1846659"/>
          </a:xfrm>
          <a:prstGeom prst="rect">
            <a:avLst/>
          </a:prstGeom>
          <a:noFill/>
        </p:spPr>
        <p:txBody>
          <a:bodyPr wrap="none" rtlCol="0">
            <a:spAutoFit/>
          </a:bodyPr>
          <a:lstStyle/>
          <a:p>
            <a:pPr algn="ctr"/>
            <a:r>
              <a:rPr lang="en-US" sz="3600" b="1" dirty="0">
                <a:solidFill>
                  <a:schemeClr val="bg1"/>
                </a:solidFill>
              </a:rPr>
              <a:t>WEEK THREE:  </a:t>
            </a:r>
            <a:br>
              <a:rPr lang="en-US" sz="6000" b="1" dirty="0">
                <a:solidFill>
                  <a:schemeClr val="bg1"/>
                </a:solidFill>
              </a:rPr>
            </a:br>
            <a:r>
              <a:rPr lang="en-US" sz="6000" b="1" dirty="0">
                <a:solidFill>
                  <a:schemeClr val="bg1"/>
                </a:solidFill>
              </a:rPr>
              <a:t>LOVE CAME TO TOWN</a:t>
            </a:r>
          </a:p>
          <a:p>
            <a:endParaRPr lang="en-US" dirty="0"/>
          </a:p>
        </p:txBody>
      </p:sp>
    </p:spTree>
    <p:extLst>
      <p:ext uri="{BB962C8B-B14F-4D97-AF65-F5344CB8AC3E}">
        <p14:creationId xmlns:p14="http://schemas.microsoft.com/office/powerpoint/2010/main" val="360994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ED8FA8-3C33-C34C-ADCC-D2FE98A44FEE}"/>
              </a:ext>
            </a:extLst>
          </p:cNvPr>
          <p:cNvSpPr txBox="1"/>
          <p:nvPr/>
        </p:nvSpPr>
        <p:spPr>
          <a:xfrm>
            <a:off x="613952" y="1329429"/>
            <a:ext cx="10968447" cy="3754874"/>
          </a:xfrm>
          <a:prstGeom prst="rect">
            <a:avLst/>
          </a:prstGeom>
          <a:noFill/>
        </p:spPr>
        <p:txBody>
          <a:bodyPr wrap="square" rtlCol="0">
            <a:spAutoFit/>
          </a:bodyPr>
          <a:lstStyle/>
          <a:p>
            <a:r>
              <a:rPr lang="en-CA" sz="2000" dirty="0">
                <a:solidFill>
                  <a:schemeClr val="bg1"/>
                </a:solidFill>
              </a:rPr>
              <a:t>Romans 5:6-8 New International Version (NIV)</a:t>
            </a:r>
          </a:p>
          <a:p>
            <a:endParaRPr lang="en-CA" sz="2000" dirty="0">
              <a:solidFill>
                <a:schemeClr val="bg1"/>
              </a:solidFill>
            </a:endParaRPr>
          </a:p>
          <a:p>
            <a:pPr algn="ctr"/>
            <a:r>
              <a:rPr lang="en-CA" sz="2000" b="1" baseline="30000" dirty="0">
                <a:solidFill>
                  <a:schemeClr val="bg1"/>
                </a:solidFill>
              </a:rPr>
              <a:t>6 </a:t>
            </a:r>
            <a:r>
              <a:rPr lang="en-CA" sz="2000" dirty="0">
                <a:solidFill>
                  <a:schemeClr val="bg1"/>
                </a:solidFill>
              </a:rPr>
              <a:t>You see, at just the right time, when we were still powerless, Christ died for the ungodly. </a:t>
            </a:r>
            <a:r>
              <a:rPr lang="en-CA" sz="2000" b="1" baseline="30000" dirty="0">
                <a:solidFill>
                  <a:schemeClr val="bg1"/>
                </a:solidFill>
              </a:rPr>
              <a:t>7 </a:t>
            </a:r>
          </a:p>
          <a:p>
            <a:pPr algn="ctr"/>
            <a:r>
              <a:rPr lang="en-CA" sz="2000" dirty="0">
                <a:solidFill>
                  <a:schemeClr val="bg1"/>
                </a:solidFill>
              </a:rPr>
              <a:t>Very rarely will anyone die for a righteous person, though for a good person someone </a:t>
            </a:r>
          </a:p>
          <a:p>
            <a:pPr algn="ctr"/>
            <a:r>
              <a:rPr lang="en-CA" sz="2000" dirty="0">
                <a:solidFill>
                  <a:schemeClr val="bg1"/>
                </a:solidFill>
              </a:rPr>
              <a:t>might possibly dare to die. </a:t>
            </a:r>
            <a:r>
              <a:rPr lang="en-CA" sz="2000" b="1" baseline="30000" dirty="0">
                <a:solidFill>
                  <a:schemeClr val="bg1"/>
                </a:solidFill>
              </a:rPr>
              <a:t>8 </a:t>
            </a:r>
            <a:r>
              <a:rPr lang="en-CA" sz="2000" dirty="0">
                <a:solidFill>
                  <a:schemeClr val="bg1"/>
                </a:solidFill>
              </a:rPr>
              <a:t>But God demonstrates his own love for us in this: </a:t>
            </a:r>
          </a:p>
          <a:p>
            <a:pPr algn="ctr"/>
            <a:r>
              <a:rPr lang="en-CA" sz="2000" dirty="0">
                <a:solidFill>
                  <a:schemeClr val="bg1"/>
                </a:solidFill>
              </a:rPr>
              <a:t>While we were still sinners, Christ died for us.</a:t>
            </a:r>
          </a:p>
          <a:p>
            <a:endParaRPr lang="en-CA" sz="2000" b="1" dirty="0">
              <a:solidFill>
                <a:schemeClr val="bg1"/>
              </a:solidFill>
            </a:endParaRPr>
          </a:p>
          <a:p>
            <a:pPr algn="ctr"/>
            <a:endParaRPr lang="en-CA" sz="2400" b="1" dirty="0">
              <a:solidFill>
                <a:schemeClr val="bg1"/>
              </a:solidFill>
            </a:endParaRPr>
          </a:p>
          <a:p>
            <a:pPr algn="ctr"/>
            <a:r>
              <a:rPr lang="en-CA" sz="2800" b="1" dirty="0">
                <a:solidFill>
                  <a:schemeClr val="bg1"/>
                </a:solidFill>
              </a:rPr>
              <a:t>Q - How have you experienced God’s grace in ways that you weren’t </a:t>
            </a:r>
          </a:p>
          <a:p>
            <a:pPr algn="ctr"/>
            <a:r>
              <a:rPr lang="en-CA" sz="2800" b="1" dirty="0">
                <a:solidFill>
                  <a:schemeClr val="bg1"/>
                </a:solidFill>
              </a:rPr>
              <a:t>even looking for it and certainly didn’t deserve?</a:t>
            </a:r>
            <a:endParaRPr lang="en-CA" sz="2800" dirty="0">
              <a:solidFill>
                <a:schemeClr val="bg1"/>
              </a:solidFill>
            </a:endParaRPr>
          </a:p>
          <a:p>
            <a:endParaRPr lang="en-US" dirty="0"/>
          </a:p>
        </p:txBody>
      </p:sp>
    </p:spTree>
    <p:extLst>
      <p:ext uri="{BB962C8B-B14F-4D97-AF65-F5344CB8AC3E}">
        <p14:creationId xmlns:p14="http://schemas.microsoft.com/office/powerpoint/2010/main" val="2409844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18E65B-8D64-F747-842E-990C09A43CFE}"/>
              </a:ext>
            </a:extLst>
          </p:cNvPr>
          <p:cNvSpPr txBox="1"/>
          <p:nvPr/>
        </p:nvSpPr>
        <p:spPr>
          <a:xfrm>
            <a:off x="1413164" y="2092036"/>
            <a:ext cx="9412898" cy="2523768"/>
          </a:xfrm>
          <a:prstGeom prst="rect">
            <a:avLst/>
          </a:prstGeom>
          <a:noFill/>
        </p:spPr>
        <p:txBody>
          <a:bodyPr wrap="none" rtlCol="0">
            <a:spAutoFit/>
          </a:bodyPr>
          <a:lstStyle/>
          <a:p>
            <a:r>
              <a:rPr lang="en-CA" sz="2800" dirty="0">
                <a:solidFill>
                  <a:schemeClr val="bg1"/>
                </a:solidFill>
              </a:rPr>
              <a:t>READ Matthew 5:21-26 &amp; 5:43-48</a:t>
            </a:r>
          </a:p>
          <a:p>
            <a:r>
              <a:rPr lang="en-CA" sz="2800" dirty="0">
                <a:solidFill>
                  <a:schemeClr val="bg1"/>
                </a:solidFill>
              </a:rPr>
              <a:t> </a:t>
            </a:r>
          </a:p>
          <a:p>
            <a:r>
              <a:rPr lang="en-CA" sz="2800" b="1" dirty="0">
                <a:solidFill>
                  <a:schemeClr val="bg1"/>
                </a:solidFill>
              </a:rPr>
              <a:t>Q- In the Sermon on the Mount Jesus sets a pretty high bar.  </a:t>
            </a:r>
          </a:p>
          <a:p>
            <a:r>
              <a:rPr lang="en-CA" sz="2800" b="1" dirty="0">
                <a:solidFill>
                  <a:schemeClr val="bg1"/>
                </a:solidFill>
              </a:rPr>
              <a:t>How have you understood His teachings in the past </a:t>
            </a:r>
          </a:p>
          <a:p>
            <a:r>
              <a:rPr lang="en-CA" sz="2800" b="1" dirty="0">
                <a:solidFill>
                  <a:schemeClr val="bg1"/>
                </a:solidFill>
              </a:rPr>
              <a:t>and did your understanding change after hearing the sermon?</a:t>
            </a:r>
            <a:endParaRPr lang="en-CA" sz="2800" dirty="0">
              <a:solidFill>
                <a:schemeClr val="bg1"/>
              </a:solidFill>
            </a:endParaRPr>
          </a:p>
          <a:p>
            <a:endParaRPr lang="en-US" dirty="0"/>
          </a:p>
        </p:txBody>
      </p:sp>
    </p:spTree>
    <p:extLst>
      <p:ext uri="{BB962C8B-B14F-4D97-AF65-F5344CB8AC3E}">
        <p14:creationId xmlns:p14="http://schemas.microsoft.com/office/powerpoint/2010/main" val="225784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A051111-1F4F-DB45-AFA5-C75234F42573}"/>
              </a:ext>
            </a:extLst>
          </p:cNvPr>
          <p:cNvSpPr txBox="1"/>
          <p:nvPr/>
        </p:nvSpPr>
        <p:spPr>
          <a:xfrm>
            <a:off x="512620" y="1180306"/>
            <a:ext cx="11166762" cy="4431983"/>
          </a:xfrm>
          <a:prstGeom prst="rect">
            <a:avLst/>
          </a:prstGeom>
          <a:noFill/>
        </p:spPr>
        <p:txBody>
          <a:bodyPr wrap="square" rtlCol="0">
            <a:spAutoFit/>
          </a:bodyPr>
          <a:lstStyle/>
          <a:p>
            <a:r>
              <a:rPr lang="en-CA" sz="2400" b="1" dirty="0">
                <a:solidFill>
                  <a:schemeClr val="bg1"/>
                </a:solidFill>
              </a:rPr>
              <a:t> </a:t>
            </a:r>
            <a:r>
              <a:rPr lang="en-CA" dirty="0">
                <a:solidFill>
                  <a:schemeClr val="bg1"/>
                </a:solidFill>
              </a:rPr>
              <a:t>Mark 1:14-15 New International Version (NIV)Jesus Announces the Good News</a:t>
            </a:r>
          </a:p>
          <a:p>
            <a:endParaRPr lang="en-CA" dirty="0">
              <a:solidFill>
                <a:schemeClr val="bg1"/>
              </a:solidFill>
            </a:endParaRPr>
          </a:p>
          <a:p>
            <a:r>
              <a:rPr lang="en-CA" sz="2000" b="1" baseline="30000" dirty="0">
                <a:solidFill>
                  <a:schemeClr val="bg1"/>
                </a:solidFill>
              </a:rPr>
              <a:t>14 </a:t>
            </a:r>
            <a:r>
              <a:rPr lang="en-CA" sz="2000" dirty="0">
                <a:solidFill>
                  <a:schemeClr val="bg1"/>
                </a:solidFill>
              </a:rPr>
              <a:t>After John was put in prison, Jesus went into Galilee, proclaiming the good news of God. </a:t>
            </a:r>
            <a:r>
              <a:rPr lang="en-CA" sz="2000" b="1" baseline="30000" dirty="0">
                <a:solidFill>
                  <a:schemeClr val="bg1"/>
                </a:solidFill>
              </a:rPr>
              <a:t>15 </a:t>
            </a:r>
            <a:r>
              <a:rPr lang="en-CA" sz="2000" dirty="0">
                <a:solidFill>
                  <a:schemeClr val="bg1"/>
                </a:solidFill>
              </a:rPr>
              <a:t>“The time has come,” he said. “The kingdom of God has come near. Repent and believe the good news!”</a:t>
            </a:r>
          </a:p>
          <a:p>
            <a:r>
              <a:rPr lang="en-CA" dirty="0">
                <a:solidFill>
                  <a:schemeClr val="bg1"/>
                </a:solidFill>
              </a:rPr>
              <a:t> </a:t>
            </a:r>
          </a:p>
          <a:p>
            <a:pPr algn="ctr"/>
            <a:endParaRPr lang="en-CA" sz="2800" b="1" dirty="0">
              <a:solidFill>
                <a:schemeClr val="bg1"/>
              </a:solidFill>
            </a:endParaRPr>
          </a:p>
          <a:p>
            <a:pPr algn="ctr"/>
            <a:r>
              <a:rPr lang="en-CA" sz="2800" b="1" dirty="0">
                <a:solidFill>
                  <a:schemeClr val="bg1"/>
                </a:solidFill>
              </a:rPr>
              <a:t>Q- How do you understand God’s presence in the world right now </a:t>
            </a:r>
          </a:p>
          <a:p>
            <a:pPr algn="ctr"/>
            <a:r>
              <a:rPr lang="en-CA" sz="2800" b="1" dirty="0">
                <a:solidFill>
                  <a:schemeClr val="bg1"/>
                </a:solidFill>
              </a:rPr>
              <a:t>especially during such a difficult time?  </a:t>
            </a:r>
          </a:p>
          <a:p>
            <a:pPr algn="ctr"/>
            <a:r>
              <a:rPr lang="en-CA" sz="2800" b="1" dirty="0">
                <a:solidFill>
                  <a:schemeClr val="bg1"/>
                </a:solidFill>
              </a:rPr>
              <a:t>Are you a person who sees God at work everywhere </a:t>
            </a:r>
          </a:p>
          <a:p>
            <a:pPr algn="ctr"/>
            <a:r>
              <a:rPr lang="en-CA" sz="2800" b="1" dirty="0">
                <a:solidFill>
                  <a:schemeClr val="bg1"/>
                </a:solidFill>
              </a:rPr>
              <a:t>or do you find your experience to be that he is absent?</a:t>
            </a:r>
            <a:endParaRPr lang="en-CA" sz="2800" dirty="0">
              <a:solidFill>
                <a:schemeClr val="bg1"/>
              </a:solidFill>
            </a:endParaRPr>
          </a:p>
          <a:p>
            <a:endParaRPr lang="en-CA" sz="2400" dirty="0">
              <a:solidFill>
                <a:schemeClr val="bg1"/>
              </a:solidFill>
            </a:endParaRPr>
          </a:p>
          <a:p>
            <a:endParaRPr lang="en-US" dirty="0"/>
          </a:p>
        </p:txBody>
      </p:sp>
    </p:spTree>
    <p:extLst>
      <p:ext uri="{BB962C8B-B14F-4D97-AF65-F5344CB8AC3E}">
        <p14:creationId xmlns:p14="http://schemas.microsoft.com/office/powerpoint/2010/main" val="3119220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04C172-59AB-8443-B935-EA4C0BBDB30E}"/>
              </a:ext>
            </a:extLst>
          </p:cNvPr>
          <p:cNvSpPr txBox="1"/>
          <p:nvPr/>
        </p:nvSpPr>
        <p:spPr>
          <a:xfrm>
            <a:off x="1023476" y="2729778"/>
            <a:ext cx="10383704" cy="1261884"/>
          </a:xfrm>
          <a:prstGeom prst="rect">
            <a:avLst/>
          </a:prstGeom>
          <a:noFill/>
        </p:spPr>
        <p:txBody>
          <a:bodyPr wrap="square" rtlCol="0">
            <a:spAutoFit/>
          </a:bodyPr>
          <a:lstStyle/>
          <a:p>
            <a:pPr algn="ctr"/>
            <a:r>
              <a:rPr lang="en-CA" sz="2800" b="1" dirty="0">
                <a:solidFill>
                  <a:schemeClr val="bg1"/>
                </a:solidFill>
              </a:rPr>
              <a:t>Q – What can you do to experience </a:t>
            </a:r>
          </a:p>
          <a:p>
            <a:pPr algn="ctr"/>
            <a:r>
              <a:rPr lang="en-CA" sz="2800" b="1" dirty="0">
                <a:solidFill>
                  <a:schemeClr val="bg1"/>
                </a:solidFill>
              </a:rPr>
              <a:t>more of God’s presence in your difficulties this week?</a:t>
            </a:r>
            <a:r>
              <a:rPr lang="en-CA" sz="2800" dirty="0">
                <a:solidFill>
                  <a:schemeClr val="bg1"/>
                </a:solidFill>
              </a:rPr>
              <a:t>  </a:t>
            </a:r>
          </a:p>
          <a:p>
            <a:endParaRPr lang="en-US" sz="2000" dirty="0"/>
          </a:p>
        </p:txBody>
      </p:sp>
    </p:spTree>
    <p:extLst>
      <p:ext uri="{BB962C8B-B14F-4D97-AF65-F5344CB8AC3E}">
        <p14:creationId xmlns:p14="http://schemas.microsoft.com/office/powerpoint/2010/main" val="1195186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C3D451-03B5-3347-868E-743E4310BE1B}"/>
              </a:ext>
            </a:extLst>
          </p:cNvPr>
          <p:cNvSpPr txBox="1"/>
          <p:nvPr/>
        </p:nvSpPr>
        <p:spPr>
          <a:xfrm>
            <a:off x="471054" y="1360416"/>
            <a:ext cx="11215255" cy="4062651"/>
          </a:xfrm>
          <a:prstGeom prst="rect">
            <a:avLst/>
          </a:prstGeom>
          <a:noFill/>
        </p:spPr>
        <p:txBody>
          <a:bodyPr wrap="square" rtlCol="0">
            <a:spAutoFit/>
          </a:bodyPr>
          <a:lstStyle/>
          <a:p>
            <a:pPr algn="ctr"/>
            <a:r>
              <a:rPr lang="en-CA" sz="2400" b="1" dirty="0">
                <a:solidFill>
                  <a:schemeClr val="bg1"/>
                </a:solidFill>
              </a:rPr>
              <a:t>MISSIONS PRAYER REQUESTS</a:t>
            </a:r>
            <a:endParaRPr lang="en-CA" sz="2400" dirty="0">
              <a:solidFill>
                <a:schemeClr val="bg1"/>
              </a:solidFill>
            </a:endParaRPr>
          </a:p>
          <a:p>
            <a:r>
              <a:rPr lang="en-CA" sz="2400" b="1" dirty="0">
                <a:solidFill>
                  <a:schemeClr val="bg1"/>
                </a:solidFill>
              </a:rPr>
              <a:t> </a:t>
            </a:r>
            <a:endParaRPr lang="en-CA" sz="2400" dirty="0">
              <a:solidFill>
                <a:schemeClr val="bg1"/>
              </a:solidFill>
            </a:endParaRPr>
          </a:p>
          <a:p>
            <a:r>
              <a:rPr lang="en-CA" sz="2400" dirty="0">
                <a:solidFill>
                  <a:schemeClr val="bg1"/>
                </a:solidFill>
              </a:rPr>
              <a:t>Creekside partners with Carmen Bajo Alliance Church in Quito Ecuador.</a:t>
            </a:r>
          </a:p>
          <a:p>
            <a:r>
              <a:rPr lang="en-CA" sz="2400" dirty="0">
                <a:solidFill>
                  <a:schemeClr val="bg1"/>
                </a:solidFill>
              </a:rPr>
              <a:t>Ecuador is one of the hardest-hit countries in the Americas with COVID19, and the country has been in physical distancing measures since March.</a:t>
            </a:r>
          </a:p>
          <a:p>
            <a:r>
              <a:rPr lang="en-CA" sz="2400" dirty="0">
                <a:solidFill>
                  <a:schemeClr val="bg1"/>
                </a:solidFill>
              </a:rPr>
              <a:t>Pastor Fabian and his wife Grace have been visiting the community to pay staff, take care of administration, and provide supplies for the families of the church.  They are also conducting services online via Zoom.</a:t>
            </a:r>
          </a:p>
          <a:p>
            <a:r>
              <a:rPr lang="en-CA" sz="2400" dirty="0">
                <a:solidFill>
                  <a:schemeClr val="bg1"/>
                </a:solidFill>
              </a:rPr>
              <a:t>Please pray for the church in Carmen Bajo to remain united and have a strong witness for Jesus.</a:t>
            </a:r>
          </a:p>
          <a:p>
            <a:endParaRPr lang="en-US" dirty="0"/>
          </a:p>
        </p:txBody>
      </p:sp>
    </p:spTree>
    <p:extLst>
      <p:ext uri="{BB962C8B-B14F-4D97-AF65-F5344CB8AC3E}">
        <p14:creationId xmlns:p14="http://schemas.microsoft.com/office/powerpoint/2010/main" val="3484053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389</Words>
  <Application>Microsoft Macintosh PowerPoint</Application>
  <PresentationFormat>Widescreen</PresentationFormat>
  <Paragraphs>34</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Austen</dc:creator>
  <cp:lastModifiedBy>Jeff Austen</cp:lastModifiedBy>
  <cp:revision>17</cp:revision>
  <dcterms:created xsi:type="dcterms:W3CDTF">2020-04-17T18:16:37Z</dcterms:created>
  <dcterms:modified xsi:type="dcterms:W3CDTF">2020-04-30T13:25:36Z</dcterms:modified>
</cp:coreProperties>
</file>