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snapToGrid="0" snapToObjects="1">
      <p:cViewPr varScale="1">
        <p:scale>
          <a:sx n="104" d="100"/>
          <a:sy n="104" d="100"/>
        </p:scale>
        <p:origin x="232"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FF9FC-E50A-284A-B6D3-A98B915EB5E3}" type="datetimeFigureOut">
              <a:rPr lang="en-US" smtClean="0"/>
              <a:t>4/18/20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DB8339-9F20-F846-BD58-081E4EDC432D}" type="slidenum">
              <a:rPr lang="en-US" smtClean="0"/>
              <a:t>‹#›</a:t>
            </a:fld>
            <a:endParaRPr lang="en-US"/>
          </a:p>
        </p:txBody>
      </p:sp>
    </p:spTree>
    <p:extLst>
      <p:ext uri="{BB962C8B-B14F-4D97-AF65-F5344CB8AC3E}">
        <p14:creationId xmlns:p14="http://schemas.microsoft.com/office/powerpoint/2010/main" val="4049068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DB8339-9F20-F846-BD58-081E4EDC432D}" type="slidenum">
              <a:rPr lang="en-US" smtClean="0"/>
              <a:t>6</a:t>
            </a:fld>
            <a:endParaRPr lang="en-US"/>
          </a:p>
        </p:txBody>
      </p:sp>
    </p:spTree>
    <p:extLst>
      <p:ext uri="{BB962C8B-B14F-4D97-AF65-F5344CB8AC3E}">
        <p14:creationId xmlns:p14="http://schemas.microsoft.com/office/powerpoint/2010/main" val="100168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4EED1-93E6-0940-A544-B14F57D573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EBD597-6CBB-7445-8BEE-94B770E4A0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B07DBD-762C-AB42-A6AC-77C6D73FBFC7}"/>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5" name="Footer Placeholder 4">
            <a:extLst>
              <a:ext uri="{FF2B5EF4-FFF2-40B4-BE49-F238E27FC236}">
                <a16:creationId xmlns:a16="http://schemas.microsoft.com/office/drawing/2014/main" id="{7E174ECA-6B93-ED4A-8D01-CE2C349C5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DDF8F-245D-0948-A5C9-70AF6E5291A7}"/>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412647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4E38-3083-FF49-B155-0F57607D11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69B02C-80D8-1642-AD78-ED4B5D2FAA4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92C788-2E06-8549-B799-81FEEB1BE80C}"/>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5" name="Footer Placeholder 4">
            <a:extLst>
              <a:ext uri="{FF2B5EF4-FFF2-40B4-BE49-F238E27FC236}">
                <a16:creationId xmlns:a16="http://schemas.microsoft.com/office/drawing/2014/main" id="{A30A8FAC-89B5-D84A-A9D7-85491FAC99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BE2147-22AA-DE40-8764-F21C0EFDBA08}"/>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7441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BE3B20-5B15-0940-9B17-C52D91B117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60FAB0-9A77-564E-96DB-9BAA2E4616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57C154-BE6C-6D4C-9221-A48C17714D93}"/>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5" name="Footer Placeholder 4">
            <a:extLst>
              <a:ext uri="{FF2B5EF4-FFF2-40B4-BE49-F238E27FC236}">
                <a16:creationId xmlns:a16="http://schemas.microsoft.com/office/drawing/2014/main" id="{FC7CC8F3-2F49-ED46-84AF-FA5AC5132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DF8B5-4437-654F-B6DA-67DCA531B132}"/>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305617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63522-D528-3A4C-BAA3-1C2E39D57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31F506-D1F0-E44F-9A79-64640320F2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206EDD-204C-0D48-88E3-6142C94B4956}"/>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5" name="Footer Placeholder 4">
            <a:extLst>
              <a:ext uri="{FF2B5EF4-FFF2-40B4-BE49-F238E27FC236}">
                <a16:creationId xmlns:a16="http://schemas.microsoft.com/office/drawing/2014/main" id="{2EF30560-77CB-0C48-A495-57A0C4715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D8151-4CDD-754E-9FEF-A851C732F4B7}"/>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39553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8D96A-7BE1-5B45-84B2-3214419C0B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135F6B-DF4B-144E-950A-446F1595E8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509071A-0FB1-9242-BBB0-AEAC7D52C210}"/>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5" name="Footer Placeholder 4">
            <a:extLst>
              <a:ext uri="{FF2B5EF4-FFF2-40B4-BE49-F238E27FC236}">
                <a16:creationId xmlns:a16="http://schemas.microsoft.com/office/drawing/2014/main" id="{B117A9F1-0E66-5C43-BB47-9874964B18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B3699B-8118-6A48-B0AD-A9F8AA9E3E59}"/>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88817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0806-F73D-9B4D-84F7-2B32B3DF53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25FC3C-719A-CB4F-A869-737B420C2C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D73A79-F6D1-ED40-9FFF-E9B6A628371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47E24-B3D2-6B49-A82D-44A5C2BBBBCF}"/>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6" name="Footer Placeholder 5">
            <a:extLst>
              <a:ext uri="{FF2B5EF4-FFF2-40B4-BE49-F238E27FC236}">
                <a16:creationId xmlns:a16="http://schemas.microsoft.com/office/drawing/2014/main" id="{32F8D93F-B75F-7C4E-984F-1B5171541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6EA324-0595-194B-A904-E77B237360F5}"/>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90738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4E91A-EF65-A941-827E-F5269EDC05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228E5D-FADB-2C46-AEE7-EA68F4097A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A5F072-92A3-6245-ABB5-F2E4D79EFD3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B63D04-5647-1F42-A2CB-029466E427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90C4396-4C32-5849-81D5-C1C0A7636C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758713-9CA2-544D-96FD-A8D6C31D206A}"/>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8" name="Footer Placeholder 7">
            <a:extLst>
              <a:ext uri="{FF2B5EF4-FFF2-40B4-BE49-F238E27FC236}">
                <a16:creationId xmlns:a16="http://schemas.microsoft.com/office/drawing/2014/main" id="{F659E62F-C8EE-CA4E-A03C-6DCD3B2A04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3B055F-9992-0B44-8E34-74424509946E}"/>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389521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FD03-4F7F-D848-B912-003384F295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5A1F4A-253B-A142-9ED6-64A2AB01F4C7}"/>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4" name="Footer Placeholder 3">
            <a:extLst>
              <a:ext uri="{FF2B5EF4-FFF2-40B4-BE49-F238E27FC236}">
                <a16:creationId xmlns:a16="http://schemas.microsoft.com/office/drawing/2014/main" id="{3F1BF56A-20B4-2F4B-ADA5-A3B8BD2B35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764F36-2E86-124B-BAF4-CBDDDB51AE2B}"/>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27110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C9C34B-6D3D-1641-925F-69975D523676}"/>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3" name="Footer Placeholder 2">
            <a:extLst>
              <a:ext uri="{FF2B5EF4-FFF2-40B4-BE49-F238E27FC236}">
                <a16:creationId xmlns:a16="http://schemas.microsoft.com/office/drawing/2014/main" id="{90D64288-7E8A-C447-B9D6-6BF4F61D85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F70322-5650-AE47-B4A3-2EA8FE46A9BA}"/>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0889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3922-B694-E842-86E6-8C279279C7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1C57DC-0984-7148-8CCD-271F0B6D97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27F256-AEC4-3E47-B472-8DFD74A7DA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3A41B5-E3CA-0640-B541-005D4FC05B52}"/>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6" name="Footer Placeholder 5">
            <a:extLst>
              <a:ext uri="{FF2B5EF4-FFF2-40B4-BE49-F238E27FC236}">
                <a16:creationId xmlns:a16="http://schemas.microsoft.com/office/drawing/2014/main" id="{49CC8A55-E92E-364E-8D8B-7583881F0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892472-BB42-C845-9E02-6BC7843C2DB9}"/>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92594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DB002-1448-6843-B1C3-23EDF4BFD2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DD98FE-0A0C-1A47-A1AB-975A3E161D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9C8CA3-A038-7740-87C2-D00043EE7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5E7D2A-B98E-B643-82E9-D641F607523F}"/>
              </a:ext>
            </a:extLst>
          </p:cNvPr>
          <p:cNvSpPr>
            <a:spLocks noGrp="1"/>
          </p:cNvSpPr>
          <p:nvPr>
            <p:ph type="dt" sz="half" idx="10"/>
          </p:nvPr>
        </p:nvSpPr>
        <p:spPr/>
        <p:txBody>
          <a:bodyPr/>
          <a:lstStyle/>
          <a:p>
            <a:fld id="{2DF5FB23-05A3-BE4A-A733-56698E53B7E3}" type="datetimeFigureOut">
              <a:rPr lang="en-US" smtClean="0"/>
              <a:t>4/18/20</a:t>
            </a:fld>
            <a:endParaRPr lang="en-US"/>
          </a:p>
        </p:txBody>
      </p:sp>
      <p:sp>
        <p:nvSpPr>
          <p:cNvPr id="6" name="Footer Placeholder 5">
            <a:extLst>
              <a:ext uri="{FF2B5EF4-FFF2-40B4-BE49-F238E27FC236}">
                <a16:creationId xmlns:a16="http://schemas.microsoft.com/office/drawing/2014/main" id="{B5C1E5D7-FDE3-0647-A016-DB0F22E9AB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764866-6F9A-0646-AB05-4FDC49EB8258}"/>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63271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DE84E8-86A9-4D49-AC11-06B1A2A123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3F83B1-FE81-864B-999D-0C4B139FF4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6E6C2E-FDBB-794D-B9D6-E39C1535E2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5FB23-05A3-BE4A-A733-56698E53B7E3}" type="datetimeFigureOut">
              <a:rPr lang="en-US" smtClean="0"/>
              <a:t>4/18/20</a:t>
            </a:fld>
            <a:endParaRPr lang="en-US"/>
          </a:p>
        </p:txBody>
      </p:sp>
      <p:sp>
        <p:nvSpPr>
          <p:cNvPr id="5" name="Footer Placeholder 4">
            <a:extLst>
              <a:ext uri="{FF2B5EF4-FFF2-40B4-BE49-F238E27FC236}">
                <a16:creationId xmlns:a16="http://schemas.microsoft.com/office/drawing/2014/main" id="{EB23DB18-EB22-8543-BD26-60FAAE847C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FCD992-B2D0-E74E-9FBC-D8101EABE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407D1-74DF-BB46-BD69-CE2844035DD1}" type="slidenum">
              <a:rPr lang="en-US" smtClean="0"/>
              <a:t>‹#›</a:t>
            </a:fld>
            <a:endParaRPr lang="en-US"/>
          </a:p>
        </p:txBody>
      </p:sp>
    </p:spTree>
    <p:extLst>
      <p:ext uri="{BB962C8B-B14F-4D97-AF65-F5344CB8AC3E}">
        <p14:creationId xmlns:p14="http://schemas.microsoft.com/office/powerpoint/2010/main" val="1839007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E45581-16E0-D744-8864-1AD825D5D11A}"/>
              </a:ext>
            </a:extLst>
          </p:cNvPr>
          <p:cNvSpPr txBox="1"/>
          <p:nvPr/>
        </p:nvSpPr>
        <p:spPr>
          <a:xfrm>
            <a:off x="3994079" y="2401967"/>
            <a:ext cx="4203843" cy="1908215"/>
          </a:xfrm>
          <a:prstGeom prst="rect">
            <a:avLst/>
          </a:prstGeom>
          <a:noFill/>
        </p:spPr>
        <p:txBody>
          <a:bodyPr wrap="none" rtlCol="0">
            <a:spAutoFit/>
          </a:bodyPr>
          <a:lstStyle/>
          <a:p>
            <a:pPr algn="ctr"/>
            <a:r>
              <a:rPr lang="en-US" sz="3600" dirty="0">
                <a:solidFill>
                  <a:schemeClr val="bg1"/>
                </a:solidFill>
              </a:rPr>
              <a:t>WEEK ONE:  </a:t>
            </a:r>
            <a:br>
              <a:rPr lang="en-US" sz="6000" dirty="0">
                <a:solidFill>
                  <a:schemeClr val="bg1"/>
                </a:solidFill>
              </a:rPr>
            </a:br>
            <a:r>
              <a:rPr lang="en-US" sz="6000" dirty="0">
                <a:solidFill>
                  <a:schemeClr val="bg1"/>
                </a:solidFill>
              </a:rPr>
              <a:t>GOD IS LOVE</a:t>
            </a:r>
          </a:p>
          <a:p>
            <a:endParaRPr lang="en-US" dirty="0"/>
          </a:p>
        </p:txBody>
      </p:sp>
    </p:spTree>
    <p:extLst>
      <p:ext uri="{BB962C8B-B14F-4D97-AF65-F5344CB8AC3E}">
        <p14:creationId xmlns:p14="http://schemas.microsoft.com/office/powerpoint/2010/main" val="360994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ED8FA8-3C33-C34C-ADCC-D2FE98A44FEE}"/>
              </a:ext>
            </a:extLst>
          </p:cNvPr>
          <p:cNvSpPr txBox="1"/>
          <p:nvPr/>
        </p:nvSpPr>
        <p:spPr>
          <a:xfrm>
            <a:off x="912608" y="2811866"/>
            <a:ext cx="10441192" cy="984885"/>
          </a:xfrm>
          <a:prstGeom prst="rect">
            <a:avLst/>
          </a:prstGeom>
          <a:noFill/>
        </p:spPr>
        <p:txBody>
          <a:bodyPr wrap="none" rtlCol="0">
            <a:spAutoFit/>
          </a:bodyPr>
          <a:lstStyle/>
          <a:p>
            <a:r>
              <a:rPr lang="en-US" sz="4000" dirty="0">
                <a:solidFill>
                  <a:schemeClr val="bg1"/>
                </a:solidFill>
              </a:rPr>
              <a:t>Q – When you picture God, what comes to mind?</a:t>
            </a:r>
          </a:p>
          <a:p>
            <a:endParaRPr lang="en-US" dirty="0"/>
          </a:p>
        </p:txBody>
      </p:sp>
    </p:spTree>
    <p:extLst>
      <p:ext uri="{BB962C8B-B14F-4D97-AF65-F5344CB8AC3E}">
        <p14:creationId xmlns:p14="http://schemas.microsoft.com/office/powerpoint/2010/main" val="2409844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18E65B-8D64-F747-842E-990C09A43CFE}"/>
              </a:ext>
            </a:extLst>
          </p:cNvPr>
          <p:cNvSpPr txBox="1"/>
          <p:nvPr/>
        </p:nvSpPr>
        <p:spPr>
          <a:xfrm>
            <a:off x="1260764" y="1052945"/>
            <a:ext cx="9957791" cy="5047536"/>
          </a:xfrm>
          <a:prstGeom prst="rect">
            <a:avLst/>
          </a:prstGeom>
          <a:noFill/>
        </p:spPr>
        <p:txBody>
          <a:bodyPr wrap="none" rtlCol="0">
            <a:spAutoFit/>
          </a:bodyPr>
          <a:lstStyle/>
          <a:p>
            <a:r>
              <a:rPr lang="en-CA" sz="4000" dirty="0">
                <a:solidFill>
                  <a:schemeClr val="bg1"/>
                </a:solidFill>
              </a:rPr>
              <a:t>God’s Love and Ours</a:t>
            </a:r>
          </a:p>
          <a:p>
            <a:r>
              <a:rPr lang="en-CA" sz="2400" b="1" baseline="30000" dirty="0">
                <a:solidFill>
                  <a:schemeClr val="bg1"/>
                </a:solidFill>
              </a:rPr>
              <a:t>7 </a:t>
            </a:r>
            <a:r>
              <a:rPr lang="en-CA" sz="2400" dirty="0">
                <a:solidFill>
                  <a:schemeClr val="bg1"/>
                </a:solidFill>
              </a:rPr>
              <a:t>Dear friends, let us love one another, for love comes from God.</a:t>
            </a:r>
          </a:p>
          <a:p>
            <a:r>
              <a:rPr lang="en-CA" sz="2400" dirty="0">
                <a:solidFill>
                  <a:schemeClr val="bg1"/>
                </a:solidFill>
              </a:rPr>
              <a:t> Everyone who loves has been born of God and knows God. </a:t>
            </a:r>
            <a:r>
              <a:rPr lang="en-CA" sz="2400" b="1" baseline="30000" dirty="0">
                <a:solidFill>
                  <a:schemeClr val="bg1"/>
                </a:solidFill>
              </a:rPr>
              <a:t>8</a:t>
            </a:r>
          </a:p>
          <a:p>
            <a:r>
              <a:rPr lang="en-CA" sz="2400" b="1" baseline="30000" dirty="0">
                <a:solidFill>
                  <a:schemeClr val="bg1"/>
                </a:solidFill>
              </a:rPr>
              <a:t> </a:t>
            </a:r>
            <a:r>
              <a:rPr lang="en-CA" sz="2400" dirty="0">
                <a:solidFill>
                  <a:schemeClr val="bg1"/>
                </a:solidFill>
              </a:rPr>
              <a:t>Whoever does not love does not know God, because God is love. </a:t>
            </a:r>
          </a:p>
          <a:p>
            <a:r>
              <a:rPr lang="en-CA" sz="2400" b="1" baseline="30000" dirty="0">
                <a:solidFill>
                  <a:schemeClr val="bg1"/>
                </a:solidFill>
              </a:rPr>
              <a:t>9 </a:t>
            </a:r>
            <a:r>
              <a:rPr lang="en-CA" sz="2400" dirty="0">
                <a:solidFill>
                  <a:schemeClr val="bg1"/>
                </a:solidFill>
              </a:rPr>
              <a:t>This is how God showed his love among us: </a:t>
            </a:r>
          </a:p>
          <a:p>
            <a:r>
              <a:rPr lang="en-CA" sz="2400" dirty="0">
                <a:solidFill>
                  <a:schemeClr val="bg1"/>
                </a:solidFill>
              </a:rPr>
              <a:t>He sent his one and only Son into the world that we might live through him.</a:t>
            </a:r>
          </a:p>
          <a:p>
            <a:r>
              <a:rPr lang="en-CA" sz="2400" dirty="0">
                <a:solidFill>
                  <a:schemeClr val="bg1"/>
                </a:solidFill>
              </a:rPr>
              <a:t> </a:t>
            </a:r>
            <a:r>
              <a:rPr lang="en-CA" sz="2400" b="1" baseline="30000" dirty="0">
                <a:solidFill>
                  <a:schemeClr val="bg1"/>
                </a:solidFill>
              </a:rPr>
              <a:t>10 </a:t>
            </a:r>
            <a:r>
              <a:rPr lang="en-CA" sz="2400" dirty="0">
                <a:solidFill>
                  <a:schemeClr val="bg1"/>
                </a:solidFill>
              </a:rPr>
              <a:t>This is love: not that we loved God, but that he loved us and sent his Son </a:t>
            </a:r>
          </a:p>
          <a:p>
            <a:r>
              <a:rPr lang="en-CA" sz="2400" dirty="0">
                <a:solidFill>
                  <a:schemeClr val="bg1"/>
                </a:solidFill>
              </a:rPr>
              <a:t>as an atoning sacrifice for our sins. </a:t>
            </a:r>
            <a:r>
              <a:rPr lang="en-CA" sz="2400" b="1" baseline="30000" dirty="0">
                <a:solidFill>
                  <a:schemeClr val="bg1"/>
                </a:solidFill>
              </a:rPr>
              <a:t>11 </a:t>
            </a:r>
            <a:r>
              <a:rPr lang="en-CA" sz="2400" dirty="0">
                <a:solidFill>
                  <a:schemeClr val="bg1"/>
                </a:solidFill>
              </a:rPr>
              <a:t>Dear friends, since God so loved us, </a:t>
            </a:r>
          </a:p>
          <a:p>
            <a:r>
              <a:rPr lang="en-CA" sz="2400" dirty="0">
                <a:solidFill>
                  <a:schemeClr val="bg1"/>
                </a:solidFill>
              </a:rPr>
              <a:t>we also ought to love one another. </a:t>
            </a:r>
            <a:r>
              <a:rPr lang="en-CA" sz="2400" b="1" baseline="30000" dirty="0">
                <a:solidFill>
                  <a:schemeClr val="bg1"/>
                </a:solidFill>
              </a:rPr>
              <a:t>12 </a:t>
            </a:r>
            <a:r>
              <a:rPr lang="en-CA" sz="2400" dirty="0">
                <a:solidFill>
                  <a:schemeClr val="bg1"/>
                </a:solidFill>
              </a:rPr>
              <a:t>No one has ever seen God; </a:t>
            </a:r>
          </a:p>
          <a:p>
            <a:r>
              <a:rPr lang="en-CA" sz="2400" dirty="0">
                <a:solidFill>
                  <a:schemeClr val="bg1"/>
                </a:solidFill>
              </a:rPr>
              <a:t>but if we love one another, God lives in us and his love is made complete in us.</a:t>
            </a:r>
          </a:p>
          <a:p>
            <a:endParaRPr lang="en-CA" sz="2400" dirty="0">
              <a:solidFill>
                <a:schemeClr val="bg1"/>
              </a:solidFill>
            </a:endParaRPr>
          </a:p>
          <a:p>
            <a:r>
              <a:rPr lang="en-CA" sz="1600" dirty="0">
                <a:solidFill>
                  <a:schemeClr val="bg1"/>
                </a:solidFill>
              </a:rPr>
              <a:t>1 John 4:7-12 New International Version (NIV)</a:t>
            </a:r>
          </a:p>
          <a:p>
            <a:endParaRPr lang="en-US" dirty="0"/>
          </a:p>
        </p:txBody>
      </p:sp>
    </p:spTree>
    <p:extLst>
      <p:ext uri="{BB962C8B-B14F-4D97-AF65-F5344CB8AC3E}">
        <p14:creationId xmlns:p14="http://schemas.microsoft.com/office/powerpoint/2010/main" val="225784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A051111-1F4F-DB45-AFA5-C75234F42573}"/>
              </a:ext>
            </a:extLst>
          </p:cNvPr>
          <p:cNvSpPr txBox="1"/>
          <p:nvPr/>
        </p:nvSpPr>
        <p:spPr>
          <a:xfrm>
            <a:off x="1375413" y="1027906"/>
            <a:ext cx="9441173" cy="4401205"/>
          </a:xfrm>
          <a:prstGeom prst="rect">
            <a:avLst/>
          </a:prstGeom>
          <a:noFill/>
        </p:spPr>
        <p:txBody>
          <a:bodyPr wrap="square" rtlCol="0">
            <a:spAutoFit/>
          </a:bodyPr>
          <a:lstStyle/>
          <a:p>
            <a:r>
              <a:rPr lang="en-CA" sz="2800" b="1" baseline="30000" dirty="0">
                <a:solidFill>
                  <a:schemeClr val="bg1"/>
                </a:solidFill>
              </a:rPr>
              <a:t>26 </a:t>
            </a:r>
            <a:r>
              <a:rPr lang="en-CA" sz="2800" dirty="0">
                <a:solidFill>
                  <a:schemeClr val="bg1"/>
                </a:solidFill>
              </a:rPr>
              <a:t>Then God said, “Let us make human beings in our image, to be like us.   They will reign over the fish in the sea, the birds in the sky, the livestock, all the wild animals on the earth, and the small animals that scurry along the ground.”</a:t>
            </a:r>
          </a:p>
          <a:p>
            <a:r>
              <a:rPr lang="en-CA" sz="2800" b="1" baseline="30000" dirty="0">
                <a:solidFill>
                  <a:schemeClr val="bg1"/>
                </a:solidFill>
              </a:rPr>
              <a:t>27 </a:t>
            </a:r>
            <a:r>
              <a:rPr lang="en-CA" sz="2800" dirty="0">
                <a:solidFill>
                  <a:schemeClr val="bg1"/>
                </a:solidFill>
              </a:rPr>
              <a:t>So God created human beings in his own image.</a:t>
            </a:r>
            <a:br>
              <a:rPr lang="en-CA" sz="2800" dirty="0">
                <a:solidFill>
                  <a:schemeClr val="bg1"/>
                </a:solidFill>
              </a:rPr>
            </a:br>
            <a:r>
              <a:rPr lang="en-CA" sz="2800" dirty="0">
                <a:solidFill>
                  <a:schemeClr val="bg1"/>
                </a:solidFill>
              </a:rPr>
              <a:t>    In the image of God he created them;</a:t>
            </a:r>
            <a:br>
              <a:rPr lang="en-CA" sz="2800" dirty="0">
                <a:solidFill>
                  <a:schemeClr val="bg1"/>
                </a:solidFill>
              </a:rPr>
            </a:br>
            <a:r>
              <a:rPr lang="en-CA" sz="2800" dirty="0">
                <a:solidFill>
                  <a:schemeClr val="bg1"/>
                </a:solidFill>
              </a:rPr>
              <a:t>    male and female he created them.</a:t>
            </a:r>
          </a:p>
          <a:p>
            <a:endParaRPr lang="en-CA" sz="2400" dirty="0">
              <a:solidFill>
                <a:schemeClr val="bg1"/>
              </a:solidFill>
            </a:endParaRPr>
          </a:p>
          <a:p>
            <a:r>
              <a:rPr lang="en-CA" dirty="0">
                <a:solidFill>
                  <a:schemeClr val="bg1"/>
                </a:solidFill>
              </a:rPr>
              <a:t>Genesis 1:26-27 New Living Translation (NLT) </a:t>
            </a:r>
          </a:p>
          <a:p>
            <a:endParaRPr lang="en-CA" sz="2400" dirty="0">
              <a:solidFill>
                <a:schemeClr val="bg1"/>
              </a:solidFill>
            </a:endParaRPr>
          </a:p>
          <a:p>
            <a:endParaRPr lang="en-US" dirty="0"/>
          </a:p>
        </p:txBody>
      </p:sp>
    </p:spTree>
    <p:extLst>
      <p:ext uri="{BB962C8B-B14F-4D97-AF65-F5344CB8AC3E}">
        <p14:creationId xmlns:p14="http://schemas.microsoft.com/office/powerpoint/2010/main" val="311922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04C172-59AB-8443-B935-EA4C0BBDB30E}"/>
              </a:ext>
            </a:extLst>
          </p:cNvPr>
          <p:cNvSpPr txBox="1"/>
          <p:nvPr/>
        </p:nvSpPr>
        <p:spPr>
          <a:xfrm>
            <a:off x="1037328" y="1690688"/>
            <a:ext cx="10383704" cy="3847207"/>
          </a:xfrm>
          <a:prstGeom prst="rect">
            <a:avLst/>
          </a:prstGeom>
          <a:noFill/>
        </p:spPr>
        <p:txBody>
          <a:bodyPr wrap="square" rtlCol="0">
            <a:spAutoFit/>
          </a:bodyPr>
          <a:lstStyle/>
          <a:p>
            <a:r>
              <a:rPr lang="en-CA" sz="2800" dirty="0">
                <a:solidFill>
                  <a:schemeClr val="bg1"/>
                </a:solidFill>
              </a:rPr>
              <a:t>Creekside supports </a:t>
            </a:r>
            <a:r>
              <a:rPr lang="en-CA" sz="2800" b="1" dirty="0">
                <a:solidFill>
                  <a:schemeClr val="bg1"/>
                </a:solidFill>
              </a:rPr>
              <a:t>Paul A</a:t>
            </a:r>
            <a:r>
              <a:rPr lang="en-CA" sz="2800" dirty="0">
                <a:solidFill>
                  <a:schemeClr val="bg1"/>
                </a:solidFill>
              </a:rPr>
              <a:t>, a linguist with </a:t>
            </a:r>
            <a:r>
              <a:rPr lang="en-CA" sz="2800" b="1" dirty="0">
                <a:solidFill>
                  <a:schemeClr val="bg1"/>
                </a:solidFill>
              </a:rPr>
              <a:t>Wycliffe Canada</a:t>
            </a:r>
            <a:r>
              <a:rPr lang="en-CA" sz="2800" dirty="0">
                <a:solidFill>
                  <a:schemeClr val="bg1"/>
                </a:solidFill>
              </a:rPr>
              <a:t> and its partners since 1997. Currently, he directs one of their training programs, which is hosted by the Canada Institute of Linguistics and Tyndale University College, in Toronto. This program is vital to Wycliffe’s strategy to recruit, train, and mobilize Canadians for work in Bible translation, literacy work, and other types of cross-cultural ministry. When he’s not teaching in Canada, Paul provides consultant support to language projects in Asia.</a:t>
            </a:r>
          </a:p>
          <a:p>
            <a:endParaRPr lang="en-US" sz="2000" dirty="0"/>
          </a:p>
        </p:txBody>
      </p:sp>
      <p:sp>
        <p:nvSpPr>
          <p:cNvPr id="6" name="TextBox 5">
            <a:extLst>
              <a:ext uri="{FF2B5EF4-FFF2-40B4-BE49-F238E27FC236}">
                <a16:creationId xmlns:a16="http://schemas.microsoft.com/office/drawing/2014/main" id="{7D611589-8B83-9F47-93EE-66D4C792EBAC}"/>
              </a:ext>
            </a:extLst>
          </p:cNvPr>
          <p:cNvSpPr txBox="1"/>
          <p:nvPr/>
        </p:nvSpPr>
        <p:spPr>
          <a:xfrm>
            <a:off x="3810000" y="653118"/>
            <a:ext cx="4255267" cy="523220"/>
          </a:xfrm>
          <a:prstGeom prst="rect">
            <a:avLst/>
          </a:prstGeom>
          <a:noFill/>
        </p:spPr>
        <p:txBody>
          <a:bodyPr wrap="none" rtlCol="0">
            <a:spAutoFit/>
          </a:bodyPr>
          <a:lstStyle/>
          <a:p>
            <a:r>
              <a:rPr lang="en-US" sz="2800" dirty="0">
                <a:solidFill>
                  <a:schemeClr val="bg1"/>
                </a:solidFill>
              </a:rPr>
              <a:t>MISSIONS PRAYER REQUEST</a:t>
            </a:r>
          </a:p>
        </p:txBody>
      </p:sp>
    </p:spTree>
    <p:extLst>
      <p:ext uri="{BB962C8B-B14F-4D97-AF65-F5344CB8AC3E}">
        <p14:creationId xmlns:p14="http://schemas.microsoft.com/office/powerpoint/2010/main" val="1195186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C3D451-03B5-3347-868E-743E4310BE1B}"/>
              </a:ext>
            </a:extLst>
          </p:cNvPr>
          <p:cNvSpPr txBox="1"/>
          <p:nvPr/>
        </p:nvSpPr>
        <p:spPr>
          <a:xfrm>
            <a:off x="853612" y="1027906"/>
            <a:ext cx="10500188" cy="4370427"/>
          </a:xfrm>
          <a:prstGeom prst="rect">
            <a:avLst/>
          </a:prstGeom>
          <a:noFill/>
        </p:spPr>
        <p:txBody>
          <a:bodyPr wrap="square" rtlCol="0">
            <a:spAutoFit/>
          </a:bodyPr>
          <a:lstStyle/>
          <a:p>
            <a:r>
              <a:rPr lang="en-CA" sz="3200" dirty="0">
                <a:solidFill>
                  <a:schemeClr val="bg1"/>
                </a:solidFill>
              </a:rPr>
              <a:t>- Please pray for Paul and his family! </a:t>
            </a:r>
            <a:r>
              <a:rPr lang="en-CA" sz="2800" dirty="0">
                <a:solidFill>
                  <a:schemeClr val="bg1"/>
                </a:solidFill>
              </a:rPr>
              <a:t> </a:t>
            </a:r>
          </a:p>
          <a:p>
            <a:r>
              <a:rPr lang="en-CA" sz="2000" dirty="0">
                <a:solidFill>
                  <a:schemeClr val="bg1"/>
                </a:solidFill>
              </a:rPr>
              <a:t>- </a:t>
            </a:r>
            <a:r>
              <a:rPr lang="en-CA" sz="3200" dirty="0">
                <a:solidFill>
                  <a:schemeClr val="bg1"/>
                </a:solidFill>
              </a:rPr>
              <a:t>Pray for students preparing for ministry and the transition to online learning.</a:t>
            </a:r>
          </a:p>
          <a:p>
            <a:pPr lvl="0"/>
            <a:r>
              <a:rPr lang="en-CA" sz="3200" dirty="0">
                <a:solidFill>
                  <a:schemeClr val="bg1"/>
                </a:solidFill>
              </a:rPr>
              <a:t>- Pray for a good Fall enrollment.</a:t>
            </a:r>
          </a:p>
          <a:p>
            <a:pPr lvl="0"/>
            <a:r>
              <a:rPr lang="en-CA" sz="3200" dirty="0">
                <a:solidFill>
                  <a:schemeClr val="bg1"/>
                </a:solidFill>
              </a:rPr>
              <a:t>- Pray for colleagues serving Bibleless people groups around the World. </a:t>
            </a:r>
          </a:p>
          <a:p>
            <a:pPr lvl="0"/>
            <a:r>
              <a:rPr lang="en-CA" sz="3200" dirty="0">
                <a:solidFill>
                  <a:schemeClr val="bg1"/>
                </a:solidFill>
              </a:rPr>
              <a:t>- Pray for their health and safety, and for the health and safety of the communities they serve.</a:t>
            </a:r>
          </a:p>
          <a:p>
            <a:endParaRPr lang="en-US" dirty="0"/>
          </a:p>
        </p:txBody>
      </p:sp>
    </p:spTree>
    <p:extLst>
      <p:ext uri="{BB962C8B-B14F-4D97-AF65-F5344CB8AC3E}">
        <p14:creationId xmlns:p14="http://schemas.microsoft.com/office/powerpoint/2010/main" val="3484053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471</Words>
  <Application>Microsoft Macintosh PowerPoint</Application>
  <PresentationFormat>Widescreen</PresentationFormat>
  <Paragraphs>26</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Austen</dc:creator>
  <cp:lastModifiedBy>Paul Williams</cp:lastModifiedBy>
  <cp:revision>10</cp:revision>
  <dcterms:created xsi:type="dcterms:W3CDTF">2020-04-17T18:16:37Z</dcterms:created>
  <dcterms:modified xsi:type="dcterms:W3CDTF">2020-04-18T15:42:02Z</dcterms:modified>
</cp:coreProperties>
</file>